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7632700" cy="10734675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74" y="-78"/>
      </p:cViewPr>
      <p:guideLst>
        <p:guide orient="horz" pos="3381"/>
        <p:guide pos="24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088" y="1146048"/>
            <a:ext cx="326136" cy="3992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74848" y="1615440"/>
            <a:ext cx="1761744" cy="206349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910584" y="402336"/>
            <a:ext cx="100584" cy="14630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endParaRPr lang="ru" sz="1200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6464" y="1139952"/>
            <a:ext cx="1033272" cy="420624"/>
          </a:xfrm>
          <a:prstGeom prst="rect">
            <a:avLst/>
          </a:prstGeom>
          <a:solidFill>
            <a:srgbClr val="E9E9E9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r>
              <a:rPr lang="ru" sz="975">
                <a:solidFill>
                  <a:srgbClr val="181818"/>
                </a:solidFill>
                <a:latin typeface="Franklin Gothic Medium Cond"/>
              </a:rPr>
              <a:t>РОСПОТРЕБНАДЗОР</a:t>
            </a:r>
          </a:p>
          <a:p>
            <a:pPr indent="0">
              <a:lnSpc>
                <a:spcPct val="150000"/>
              </a:lnSpc>
            </a:pPr>
            <a:r>
              <a:rPr lang="ru" sz="450" b="1">
                <a:solidFill>
                  <a:srgbClr val="3E3E3E"/>
                </a:solidFill>
                <a:latin typeface="Arial Narrow"/>
              </a:rPr>
              <a:t>ЕДИНЫЙ КОНСУЛЬТАЦИОННЫЙ ЦЕНТР РОСПОТРЕБНАДЗОРА МИ-55549®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24712" y="2228088"/>
            <a:ext cx="1783080" cy="173736"/>
          </a:xfrm>
          <a:prstGeom prst="rect">
            <a:avLst/>
          </a:prstGeom>
          <a:solidFill>
            <a:srgbClr val="363636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750" b="1">
                <a:solidFill>
                  <a:srgbClr val="FFFFFF"/>
                </a:solidFill>
                <a:latin typeface="Arial Narrow"/>
              </a:rPr>
              <a:t>ИКСОДОВЫЕ КЛЕЩЕВЫЕ БОРРЕЛИОЗЫ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24712" y="2493264"/>
            <a:ext cx="1725168" cy="935736"/>
          </a:xfrm>
          <a:prstGeom prst="rect">
            <a:avLst/>
          </a:prstGeom>
          <a:solidFill>
            <a:srgbClr val="E9E9E9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45000"/>
              </a:lnSpc>
              <a:spcAft>
                <a:spcPts val="560"/>
              </a:spcAft>
            </a:pPr>
            <a:r>
              <a:rPr lang="ru" sz="550" b="1">
                <a:solidFill>
                  <a:srgbClr val="3E3E3E"/>
                </a:solidFill>
                <a:latin typeface="Arial Narrow"/>
              </a:rPr>
              <a:t>Заболевание с наличием симптомов (эритемой, или лихорадкой, артралгиями, поражением нервной и сердечно-сосудистой системы) развивается примерно в 20% случаев присасывания инфицированных клещей.</a:t>
            </a:r>
          </a:p>
          <a:p>
            <a:pPr indent="0">
              <a:lnSpc>
                <a:spcPct val="145000"/>
              </a:lnSpc>
            </a:pPr>
            <a:r>
              <a:rPr lang="ru" sz="550" b="1">
                <a:solidFill>
                  <a:srgbClr val="3E3E3E"/>
                </a:solidFill>
                <a:latin typeface="Arial Narrow"/>
              </a:rPr>
              <a:t>Профилактика иксодовых клещевых боррелиозов с кратким курсом антибиотикотврапии снижает риск развития заболевания до 0,1%.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76528" y="4032504"/>
            <a:ext cx="1648968" cy="188976"/>
          </a:xfrm>
          <a:prstGeom prst="rect">
            <a:avLst/>
          </a:prstGeom>
          <a:solidFill>
            <a:srgbClr val="292929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750" b="1">
                <a:solidFill>
                  <a:srgbClr val="FFFFFF"/>
                </a:solidFill>
                <a:latin typeface="Arial Narrow"/>
              </a:rPr>
              <a:t>ВИРУСНЫЙ КЛЕЩЕВОЙ ЭНЦЕФАЛИТ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27760" y="4370832"/>
            <a:ext cx="1758696" cy="1405128"/>
          </a:xfrm>
          <a:prstGeom prst="rect">
            <a:avLst/>
          </a:prstGeom>
          <a:solidFill>
            <a:srgbClr val="E9E9E9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47000"/>
              </a:lnSpc>
              <a:spcAft>
                <a:spcPts val="560"/>
              </a:spcAft>
            </a:pPr>
            <a:r>
              <a:rPr lang="ru" sz="550" b="1">
                <a:solidFill>
                  <a:srgbClr val="3E3E3E"/>
                </a:solidFill>
                <a:latin typeface="Arial Narrow"/>
              </a:rPr>
              <a:t>Клинически заболевание протекает с высокой лихорадкой, миалгией, головной болью, возможны тошнота и рвота. При поражении центральной нервной системы развиваются симптомы, соответствующие области поражения. Основным методом диагностики является анализ сероконверсии специфических антител.</a:t>
            </a:r>
          </a:p>
          <a:p>
            <a:pPr indent="0">
              <a:lnSpc>
                <a:spcPct val="143000"/>
              </a:lnSpc>
            </a:pPr>
            <a:r>
              <a:rPr lang="ru" sz="550" b="1">
                <a:solidFill>
                  <a:srgbClr val="3E3E3E"/>
                </a:solidFill>
                <a:latin typeface="Arial Narrow"/>
              </a:rPr>
              <a:t>Для экстренной профилактики клещевого вирусного энцефалита используют человеческий иммуноглобулин против КВЭ. Препарат вводят лицам: непривитым против КВЭ. получившим неполный курс прививок, имеющим дефекты в вакцинальном курсе.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124712" y="6102096"/>
            <a:ext cx="929640" cy="112776"/>
          </a:xfrm>
          <a:prstGeom prst="rect">
            <a:avLst/>
          </a:prstGeom>
          <a:solidFill>
            <a:srgbClr val="E9E9E9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450" b="1" dirty="0">
                <a:solidFill>
                  <a:srgbClr val="3E3E3E"/>
                </a:solidFill>
                <a:latin typeface="Arial Narrow"/>
              </a:rPr>
              <a:t>Подробнее иа </a:t>
            </a:r>
            <a:r>
              <a:rPr lang="en-US" sz="450" b="1" dirty="0" err="1">
                <a:solidFill>
                  <a:srgbClr val="3E3E3E"/>
                </a:solidFill>
                <a:latin typeface="Arial Narrow"/>
              </a:rPr>
              <a:t>ww</a:t>
            </a:r>
            <a:r>
              <a:rPr lang="en-US" sz="450" b="1" dirty="0">
                <a:solidFill>
                  <a:srgbClr val="3E3E3E"/>
                </a:solidFill>
                <a:latin typeface="Arial Narrow"/>
              </a:rPr>
              <a:t> </a:t>
            </a:r>
            <a:r>
              <a:rPr lang="ru" sz="450" b="1" dirty="0">
                <a:solidFill>
                  <a:srgbClr val="3E3E3E"/>
                </a:solidFill>
                <a:latin typeface="Arial Narrow"/>
              </a:rPr>
              <a:t>пщюмМки </a:t>
            </a:r>
            <a:r>
              <a:rPr lang="en-US" sz="450" b="1" dirty="0" err="1">
                <a:solidFill>
                  <a:srgbClr val="3E3E3E"/>
                </a:solidFill>
                <a:latin typeface="Arial Narrow"/>
              </a:rPr>
              <a:t>ni</a:t>
            </a:r>
            <a:endParaRPr lang="en-US" sz="450" b="1" dirty="0">
              <a:solidFill>
                <a:srgbClr val="3E3E3E"/>
              </a:solidFill>
              <a:latin typeface="Arial Narrow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95472" y="1082040"/>
            <a:ext cx="1091184" cy="228600"/>
          </a:xfrm>
          <a:prstGeom prst="rect">
            <a:avLst/>
          </a:prstGeom>
          <a:solidFill>
            <a:srgbClr val="E9E9E9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175" b="1">
                <a:solidFill>
                  <a:srgbClr val="3E3E3E"/>
                </a:solidFill>
                <a:latin typeface="Arial Narrow"/>
              </a:rPr>
              <a:t>ОБ ИНФЕКЦИЯХ,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102864" y="1341120"/>
            <a:ext cx="1664208" cy="231648"/>
          </a:xfrm>
          <a:prstGeom prst="rect">
            <a:avLst/>
          </a:prstGeom>
          <a:solidFill>
            <a:srgbClr val="E9E9E9"/>
          </a:solidFill>
        </p:spPr>
        <p:txBody>
          <a:bodyPr wrap="none" lIns="0" tIns="0" rIns="0" bIns="0">
            <a:noAutofit/>
          </a:bodyPr>
          <a:lstStyle/>
          <a:p>
            <a:pPr indent="-139700"/>
            <a:r>
              <a:rPr lang="ru" sz="1175" b="1">
                <a:solidFill>
                  <a:srgbClr val="3E3E3E"/>
                </a:solidFill>
                <a:latin typeface="Arial Narrow"/>
              </a:rPr>
              <a:t>ПЕРЕДАЮЩИХСЯ КЛЕЩАМИ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127248" y="3877056"/>
            <a:ext cx="1584960" cy="499872"/>
          </a:xfrm>
          <a:prstGeom prst="rect">
            <a:avLst/>
          </a:prstGeom>
          <a:solidFill>
            <a:srgbClr val="464646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106000"/>
              </a:lnSpc>
            </a:pPr>
            <a:r>
              <a:rPr lang="ru" sz="750" b="1">
                <a:solidFill>
                  <a:srgbClr val="FFFFFF"/>
                </a:solidFill>
                <a:latin typeface="Arial Narrow"/>
              </a:rPr>
              <a:t>КУ-ЛИХОРАДКА ГРАНУЛОЦИТАРНЫЙ АНАПЛАЗМОЗ И МОНОЦИТАРНЫЙ ЭРЛИХИОЗ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102864" y="4593336"/>
            <a:ext cx="1648968" cy="1042416"/>
          </a:xfrm>
          <a:prstGeom prst="rect">
            <a:avLst/>
          </a:prstGeom>
          <a:solidFill>
            <a:srgbClr val="E9E9E9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45000"/>
              </a:lnSpc>
            </a:pPr>
            <a:r>
              <a:rPr lang="ru" sz="550" b="1">
                <a:solidFill>
                  <a:srgbClr val="3E3E3E"/>
                </a:solidFill>
                <a:latin typeface="Arial Narrow"/>
              </a:rPr>
              <a:t>При гранулоцитарном анаплазмозе человека регистрируют лихорадку, слабость, головную боль и миалгию потливость, тошноту и (или) рвоту. Со стороны сердечно-сосудистой системы отмечаются сердцебиение, понижение артериального давления, у большинства больных развивается острый безжелтушный гепатит. Схожие симптомы развиваются и при моноцитарном эрлихиозе человека.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127248" y="5754624"/>
            <a:ext cx="1639824" cy="121920"/>
          </a:xfrm>
          <a:prstGeom prst="rect">
            <a:avLst/>
          </a:prstGeom>
          <a:solidFill>
            <a:srgbClr val="363636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500" b="1">
                <a:solidFill>
                  <a:srgbClr val="E5E5E5"/>
                </a:solidFill>
                <a:latin typeface="Arial Narrow"/>
              </a:rPr>
              <a:t>СПЕЦИФИЧЕСКАЯ ПРОФИЛАКТИКА НЕ РАЗРАБОТАНА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553456" y="1075944"/>
            <a:ext cx="588264" cy="152400"/>
          </a:xfrm>
          <a:prstGeom prst="rect">
            <a:avLst/>
          </a:prstGeom>
          <a:solidFill>
            <a:srgbClr val="494949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750" b="1">
                <a:solidFill>
                  <a:srgbClr val="FFFFFF"/>
                </a:solidFill>
                <a:latin typeface="Arial Narrow"/>
              </a:rPr>
              <a:t>ТУЛЯРЕМИЯ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995672" y="1335024"/>
            <a:ext cx="1709928" cy="1176528"/>
          </a:xfrm>
          <a:prstGeom prst="rect">
            <a:avLst/>
          </a:prstGeom>
          <a:solidFill>
            <a:srgbClr val="E9E9E9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45000"/>
              </a:lnSpc>
              <a:spcAft>
                <a:spcPts val="630"/>
              </a:spcAft>
            </a:pPr>
            <a:r>
              <a:rPr lang="ru" sz="550" b="1">
                <a:solidFill>
                  <a:srgbClr val="3E3E3E"/>
                </a:solidFill>
                <a:latin typeface="Arial Narrow"/>
              </a:rPr>
              <a:t>Заболевание характеризуется высокой лихорадкой, головной болью, миалгией; при проникновении возбудителя через кожные покровы возникает бубон в месте регионарного лимфоузла, при алиментарном заражении развивается жепудочно кишечная форма заболевания, при воздушно-пылевом - легочная.</a:t>
            </a:r>
          </a:p>
          <a:p>
            <a:pPr indent="0">
              <a:lnSpc>
                <a:spcPct val="145000"/>
              </a:lnSpc>
            </a:pPr>
            <a:r>
              <a:rPr lang="ru" sz="550" b="1">
                <a:solidFill>
                  <a:srgbClr val="3E3E3E"/>
                </a:solidFill>
                <a:latin typeface="Arial Narrow"/>
              </a:rPr>
              <a:t>Разработаны методы специфической профилактики (вакцинация), которые применяются»активных очагах туляремии.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004816" y="2816352"/>
            <a:ext cx="1703832" cy="167640"/>
          </a:xfrm>
          <a:prstGeom prst="rect">
            <a:avLst/>
          </a:prstGeom>
          <a:solidFill>
            <a:srgbClr val="494949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750" b="1">
                <a:solidFill>
                  <a:srgbClr val="FFFFFF"/>
                </a:solidFill>
                <a:latin typeface="Arial Narrow"/>
              </a:rPr>
              <a:t>КЛЕЩЕВЫЕ ПЯТНИСТЫЕ ЛИХОРАДКИ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998720" y="3087624"/>
            <a:ext cx="1749552" cy="826008"/>
          </a:xfrm>
          <a:prstGeom prst="rect">
            <a:avLst/>
          </a:prstGeom>
          <a:solidFill>
            <a:srgbClr val="E9E9E9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45000"/>
              </a:lnSpc>
            </a:pPr>
            <a:r>
              <a:rPr lang="ru" sz="550" b="1">
                <a:solidFill>
                  <a:srgbClr val="3E3E3E"/>
                </a:solidFill>
                <a:latin typeface="Arial Narrow"/>
              </a:rPr>
              <a:t>Заболевание проявляется в виде высокой лихорадки, сыпи и развития первичного аффекта (очага некроза) в области присасывания клеща Основным методом диагностики является обнаружением ДНК возбудителя в крови, смыве с первичного аффекта или в биоптате первичного аффекта, позднее диагноз подтверждается по сероконверсии специфических антител.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065776" y="4014216"/>
            <a:ext cx="1652016" cy="124968"/>
          </a:xfrm>
          <a:prstGeom prst="rect">
            <a:avLst/>
          </a:prstGeom>
          <a:solidFill>
            <a:srgbClr val="E9E9E9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500" b="1">
                <a:solidFill>
                  <a:srgbClr val="E5E5E5"/>
                </a:solidFill>
                <a:latin typeface="Arial Narrow"/>
              </a:rPr>
              <a:t>СПЕЦИФИЧЕСКАЯ ПРОФИЛАКТИКА НЕ РАЗРАБОТАНА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120640" y="4373880"/>
            <a:ext cx="1487424" cy="338328"/>
          </a:xfrm>
          <a:prstGeom prst="rect">
            <a:avLst/>
          </a:prstGeom>
          <a:solidFill>
            <a:srgbClr val="474747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108000"/>
              </a:lnSpc>
            </a:pPr>
            <a:r>
              <a:rPr lang="ru" sz="750" b="1">
                <a:solidFill>
                  <a:srgbClr val="FFFFFF"/>
                </a:solidFill>
                <a:latin typeface="Arial Narrow"/>
              </a:rPr>
              <a:t>КРЫМСКАЯ ГЕМОРРАГИЧЕСКАЯ ЛИХОРАДКА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004816" y="4824984"/>
            <a:ext cx="1770888" cy="1386840"/>
          </a:xfrm>
          <a:prstGeom prst="rect">
            <a:avLst/>
          </a:prstGeom>
          <a:solidFill>
            <a:srgbClr val="E9E9E9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46000"/>
              </a:lnSpc>
              <a:spcAft>
                <a:spcPts val="630"/>
              </a:spcAft>
            </a:pPr>
            <a:r>
              <a:rPr lang="ru" sz="550" b="1">
                <a:solidFill>
                  <a:srgbClr val="3E3E3E"/>
                </a:solidFill>
                <a:latin typeface="Arial Narrow"/>
              </a:rPr>
              <a:t>Симптомы заболевания включают лихорадку озноб, миалгию, головную боль, тошноту, геморрагический синдром включает геморрагическую сыпь, кровоточивость десен, носовые кровотечения, в тяжелых случаях - полостные: желудочное. кишечное, маточное, кровотечения. Диагноз ставится при обнаружении возбудителя методом ПЦР в острую стадию заболевания </a:t>
            </a:r>
            <a:r>
              <a:rPr lang="ru" sz="550" b="1">
                <a:solidFill>
                  <a:srgbClr val="181818"/>
                </a:solidFill>
                <a:latin typeface="Arial Narrow"/>
              </a:rPr>
              <a:t>и </a:t>
            </a:r>
            <a:r>
              <a:rPr lang="ru" sz="550" b="1">
                <a:solidFill>
                  <a:srgbClr val="3E3E3E"/>
                </a:solidFill>
                <a:latin typeface="Arial Narrow"/>
              </a:rPr>
              <a:t>позднее подтверждается детекцией сероконверсии специфических антител.</a:t>
            </a:r>
          </a:p>
          <a:p>
            <a:pPr indent="0">
              <a:lnSpc>
                <a:spcPct val="164000"/>
              </a:lnSpc>
            </a:pPr>
            <a:r>
              <a:rPr lang="ru" sz="500" b="1">
                <a:solidFill>
                  <a:srgbClr val="181818"/>
                </a:solidFill>
                <a:latin typeface="Arial Narrow"/>
              </a:rPr>
              <a:t>СЕРОПРОФИЛАКТИКА РАЗРАБОТАНА, В РФ НЕ ПРИМЕНЯЕТСЯ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368</Words>
  <Application>Microsoft Office PowerPoint</Application>
  <PresentationFormat>Произвольный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Отсканированное изображение</dc:title>
  <dc:subject>Отсканированное изображение</dc:subject>
  <dc:creator>NAPS2</dc:creator>
  <cp:keywords/>
  <cp:lastModifiedBy>Алексей</cp:lastModifiedBy>
  <cp:revision>2</cp:revision>
  <dcterms:modified xsi:type="dcterms:W3CDTF">2025-04-30T10:22:53Z</dcterms:modified>
</cp:coreProperties>
</file>